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aleway" charset="1" panose="00000000000000000000"/>
      <p:regular r:id="rId10"/>
    </p:embeddedFont>
    <p:embeddedFont>
      <p:font typeface="Raleway Bold" charset="1" panose="00000000000000000000"/>
      <p:regular r:id="rId11"/>
    </p:embeddedFont>
    <p:embeddedFont>
      <p:font typeface="Raleway Italics" charset="1" panose="00000000000000000000"/>
      <p:regular r:id="rId12"/>
    </p:embeddedFont>
    <p:embeddedFont>
      <p:font typeface="Raleway Bold Italics" charset="1" panose="00000000000000000000"/>
      <p:regular r:id="rId13"/>
    </p:embeddedFont>
    <p:embeddedFont>
      <p:font typeface="Raleway Thin" charset="1" panose="00000000000000000000"/>
      <p:regular r:id="rId14"/>
    </p:embeddedFont>
    <p:embeddedFont>
      <p:font typeface="Raleway Thin Italics" charset="1" panose="00000000000000000000"/>
      <p:regular r:id="rId15"/>
    </p:embeddedFont>
    <p:embeddedFont>
      <p:font typeface="Raleway Extra-Light" charset="1" panose="00000000000000000000"/>
      <p:regular r:id="rId16"/>
    </p:embeddedFont>
    <p:embeddedFont>
      <p:font typeface="Raleway Extra-Light Italics" charset="1" panose="00000000000000000000"/>
      <p:regular r:id="rId17"/>
    </p:embeddedFont>
    <p:embeddedFont>
      <p:font typeface="Raleway Light" charset="1" panose="00000000000000000000"/>
      <p:regular r:id="rId18"/>
    </p:embeddedFont>
    <p:embeddedFont>
      <p:font typeface="Raleway Light Italics" charset="1" panose="00000000000000000000"/>
      <p:regular r:id="rId19"/>
    </p:embeddedFont>
    <p:embeddedFont>
      <p:font typeface="Raleway Medium" charset="1" panose="00000000000000000000"/>
      <p:regular r:id="rId20"/>
    </p:embeddedFont>
    <p:embeddedFont>
      <p:font typeface="Raleway Medium Italics" charset="1" panose="00000000000000000000"/>
      <p:regular r:id="rId21"/>
    </p:embeddedFont>
    <p:embeddedFont>
      <p:font typeface="Raleway Semi-Bold" charset="1" panose="00000000000000000000"/>
      <p:regular r:id="rId22"/>
    </p:embeddedFont>
    <p:embeddedFont>
      <p:font typeface="Raleway Semi-Bold Italics" charset="1" panose="00000000000000000000"/>
      <p:regular r:id="rId23"/>
    </p:embeddedFont>
    <p:embeddedFont>
      <p:font typeface="Raleway Ultra-Bold" charset="1" panose="00000000000000000000"/>
      <p:regular r:id="rId24"/>
    </p:embeddedFont>
    <p:embeddedFont>
      <p:font typeface="Raleway Ultra-Bold Italics" charset="1" panose="00000000000000000000"/>
      <p:regular r:id="rId25"/>
    </p:embeddedFont>
    <p:embeddedFont>
      <p:font typeface="Raleway Heavy" charset="1" panose="00000000000000000000"/>
      <p:regular r:id="rId26"/>
    </p:embeddedFont>
    <p:embeddedFont>
      <p:font typeface="Raleway Heavy Italics" charset="1" panose="00000000000000000000"/>
      <p:regular r:id="rId27"/>
    </p:embeddedFont>
    <p:embeddedFont>
      <p:font typeface="Now" charset="1" panose="00000500000000000000"/>
      <p:regular r:id="rId28"/>
    </p:embeddedFont>
    <p:embeddedFont>
      <p:font typeface="Now Bold" charset="1" panose="00000800000000000000"/>
      <p:regular r:id="rId29"/>
    </p:embeddedFont>
    <p:embeddedFont>
      <p:font typeface="Now Thin" charset="1" panose="00000300000000000000"/>
      <p:regular r:id="rId30"/>
    </p:embeddedFont>
    <p:embeddedFont>
      <p:font typeface="Now Light" charset="1" panose="00000400000000000000"/>
      <p:regular r:id="rId31"/>
    </p:embeddedFont>
    <p:embeddedFont>
      <p:font typeface="Now Medium" charset="1" panose="00000600000000000000"/>
      <p:regular r:id="rId32"/>
    </p:embeddedFont>
    <p:embeddedFont>
      <p:font typeface="Now Heavy" charset="1" panose="00000A00000000000000"/>
      <p:regular r:id="rId33"/>
    </p:embeddedFont>
    <p:embeddedFont>
      <p:font typeface="Open Sauce" charset="1" panose="00000500000000000000"/>
      <p:regular r:id="rId34"/>
    </p:embeddedFont>
    <p:embeddedFont>
      <p:font typeface="Open Sauce Bold" charset="1" panose="00000800000000000000"/>
      <p:regular r:id="rId35"/>
    </p:embeddedFont>
    <p:embeddedFont>
      <p:font typeface="Open Sauce Italics" charset="1" panose="00000500000000000000"/>
      <p:regular r:id="rId36"/>
    </p:embeddedFont>
    <p:embeddedFont>
      <p:font typeface="Open Sauce Bold Italics" charset="1" panose="00000800000000000000"/>
      <p:regular r:id="rId37"/>
    </p:embeddedFont>
    <p:embeddedFont>
      <p:font typeface="Open Sauce Light" charset="1" panose="00000400000000000000"/>
      <p:regular r:id="rId38"/>
    </p:embeddedFont>
    <p:embeddedFont>
      <p:font typeface="Open Sauce Light Italics" charset="1" panose="00000400000000000000"/>
      <p:regular r:id="rId39"/>
    </p:embeddedFont>
    <p:embeddedFont>
      <p:font typeface="Open Sauce Medium" charset="1" panose="00000600000000000000"/>
      <p:regular r:id="rId40"/>
    </p:embeddedFont>
    <p:embeddedFont>
      <p:font typeface="Open Sauce Medium Italics" charset="1" panose="00000600000000000000"/>
      <p:regular r:id="rId41"/>
    </p:embeddedFont>
    <p:embeddedFont>
      <p:font typeface="Open Sauce Semi-Bold" charset="1" panose="00000700000000000000"/>
      <p:regular r:id="rId42"/>
    </p:embeddedFont>
    <p:embeddedFont>
      <p:font typeface="Open Sauce Semi-Bold Italics" charset="1" panose="00000700000000000000"/>
      <p:regular r:id="rId43"/>
    </p:embeddedFont>
    <p:embeddedFont>
      <p:font typeface="Open Sauce Heavy" charset="1" panose="00000A00000000000000"/>
      <p:regular r:id="rId44"/>
    </p:embeddedFont>
    <p:embeddedFont>
      <p:font typeface="Open Sauce Heavy Italics" charset="1" panose="00000A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slides/slide1.xml" Type="http://schemas.openxmlformats.org/officeDocument/2006/relationships/slide"/><Relationship Id="rId47" Target="slides/slide2.xml" Type="http://schemas.openxmlformats.org/officeDocument/2006/relationships/slide"/><Relationship Id="rId48" Target="slides/slide3.xml" Type="http://schemas.openxmlformats.org/officeDocument/2006/relationships/slide"/><Relationship Id="rId49" Target="slides/slide4.xml" Type="http://schemas.openxmlformats.org/officeDocument/2006/relationships/slide"/><Relationship Id="rId5" Target="tableStyles.xml" Type="http://schemas.openxmlformats.org/officeDocument/2006/relationships/tableStyles"/><Relationship Id="rId50" Target="slides/slide5.xml" Type="http://schemas.openxmlformats.org/officeDocument/2006/relationships/slide"/><Relationship Id="rId51" Target="slides/slide6.xml" Type="http://schemas.openxmlformats.org/officeDocument/2006/relationships/slide"/><Relationship Id="rId52" Target="slides/slide7.xml" Type="http://schemas.openxmlformats.org/officeDocument/2006/relationships/slide"/><Relationship Id="rId53" Target="slides/slide8.xml" Type="http://schemas.openxmlformats.org/officeDocument/2006/relationships/slide"/><Relationship Id="rId54" Target="slides/slide9.xml" Type="http://schemas.openxmlformats.org/officeDocument/2006/relationships/slide"/><Relationship Id="rId55" Target="slides/slide10.xml" Type="http://schemas.openxmlformats.org/officeDocument/2006/relationships/slide"/><Relationship Id="rId56" Target="slides/slide11.xml" Type="http://schemas.openxmlformats.org/officeDocument/2006/relationships/slide"/><Relationship Id="rId57" Target="slides/slide12.xml" Type="http://schemas.openxmlformats.org/officeDocument/2006/relationships/slide"/><Relationship Id="rId58" Target="slides/slide13.xml" Type="http://schemas.openxmlformats.org/officeDocument/2006/relationships/slide"/><Relationship Id="rId59" Target="slides/slide14.xml" Type="http://schemas.openxmlformats.org/officeDocument/2006/relationships/slide"/><Relationship Id="rId6" Target="fonts/font6.fntdata" Type="http://schemas.openxmlformats.org/officeDocument/2006/relationships/font"/><Relationship Id="rId60" Target="slides/slide15.xml" Type="http://schemas.openxmlformats.org/officeDocument/2006/relationships/slide"/><Relationship Id="rId61" Target="slides/slide16.xml" Type="http://schemas.openxmlformats.org/officeDocument/2006/relationships/slide"/><Relationship Id="rId62" Target="slides/slide17.xml" Type="http://schemas.openxmlformats.org/officeDocument/2006/relationships/slide"/><Relationship Id="rId63" Target="slides/slide18.xml" Type="http://schemas.openxmlformats.org/officeDocument/2006/relationships/slide"/><Relationship Id="rId64" Target="slides/slide19.xml" Type="http://schemas.openxmlformats.org/officeDocument/2006/relationships/slide"/><Relationship Id="rId65" Target="slides/slide20.xml" Type="http://schemas.openxmlformats.org/officeDocument/2006/relationships/slide"/><Relationship Id="rId66" Target="slides/slide2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3089571" y="2933774"/>
            <a:ext cx="12108859" cy="1399481"/>
          </a:xfrm>
          <a:prstGeom prst="rect">
            <a:avLst/>
          </a:prstGeom>
        </p:spPr>
        <p:txBody>
          <a:bodyPr anchor="t" rtlCol="false" tIns="0" lIns="0" bIns="0" rIns="0">
            <a:spAutoFit/>
          </a:bodyPr>
          <a:lstStyle/>
          <a:p>
            <a:pPr algn="ctr" marL="0" indent="0" lvl="0">
              <a:lnSpc>
                <a:spcPts val="10664"/>
              </a:lnSpc>
            </a:pPr>
            <a:r>
              <a:rPr lang="en-US" sz="9695">
                <a:solidFill>
                  <a:srgbClr val="FFFFFF"/>
                </a:solidFill>
                <a:latin typeface="Now Bold"/>
              </a:rPr>
              <a:t>LET'S GET STARTED!</a:t>
            </a:r>
          </a:p>
        </p:txBody>
      </p:sp>
      <p:grpSp>
        <p:nvGrpSpPr>
          <p:cNvPr name="Group 3" id="3"/>
          <p:cNvGrpSpPr/>
          <p:nvPr/>
        </p:nvGrpSpPr>
        <p:grpSpPr>
          <a:xfrm rot="0">
            <a:off x="10721285" y="5802930"/>
            <a:ext cx="2604972" cy="2569370"/>
            <a:chOff x="0" y="0"/>
            <a:chExt cx="3473296" cy="3425826"/>
          </a:xfrm>
        </p:grpSpPr>
        <p:grpSp>
          <p:nvGrpSpPr>
            <p:cNvPr name="Group 4" id="4"/>
            <p:cNvGrpSpPr/>
            <p:nvPr/>
          </p:nvGrpSpPr>
          <p:grpSpPr>
            <a:xfrm rot="-426806">
              <a:off x="177671" y="181265"/>
              <a:ext cx="3117954" cy="3063295"/>
              <a:chOff x="0" y="0"/>
              <a:chExt cx="3216910" cy="3160517"/>
            </a:xfrm>
          </p:grpSpPr>
          <p:sp>
            <p:nvSpPr>
              <p:cNvPr name="Freeform 5" id="5"/>
              <p:cNvSpPr/>
              <p:nvPr/>
            </p:nvSpPr>
            <p:spPr>
              <a:xfrm flipH="false" flipV="false" rot="0">
                <a:off x="19050" y="223520"/>
                <a:ext cx="3178810" cy="2929376"/>
              </a:xfrm>
              <a:custGeom>
                <a:avLst/>
                <a:gdLst/>
                <a:ahLst/>
                <a:cxnLst/>
                <a:rect r="r" b="b" t="t" l="l"/>
                <a:pathLst>
                  <a:path h="2929376" w="3178810">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062133"/>
              </a:solidFill>
            </p:spPr>
          </p:sp>
          <p:sp>
            <p:nvSpPr>
              <p:cNvPr name="Freeform 6" id="6"/>
              <p:cNvSpPr/>
              <p:nvPr/>
            </p:nvSpPr>
            <p:spPr>
              <a:xfrm flipH="false" flipV="false" rot="0">
                <a:off x="12700" y="217170"/>
                <a:ext cx="3191510" cy="2942077"/>
              </a:xfrm>
              <a:custGeom>
                <a:avLst/>
                <a:gdLst/>
                <a:ahLst/>
                <a:cxnLst/>
                <a:rect r="r" b="b" t="t" l="l"/>
                <a:pathLst>
                  <a:path h="2942077" w="3191510">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7"/>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lnTo>
                      <a:pt x="133350" y="2782057"/>
                    </a:lnTo>
                    <a:lnTo>
                      <a:pt x="34290" y="2796027"/>
                    </a:lnTo>
                    <a:lnTo>
                      <a:pt x="139700" y="2907787"/>
                    </a:lnTo>
                    <a:close/>
                  </a:path>
                </a:pathLst>
              </a:custGeom>
              <a:solidFill>
                <a:srgbClr val="FFFFFF"/>
              </a:solidFill>
            </p:spPr>
          </p:sp>
          <p:sp>
            <p:nvSpPr>
              <p:cNvPr name="Freeform 7" id="7"/>
              <p:cNvSpPr/>
              <p:nvPr/>
            </p:nvSpPr>
            <p:spPr>
              <a:xfrm flipH="false" flipV="false" rot="0">
                <a:off x="299720" y="19050"/>
                <a:ext cx="617220" cy="304800"/>
              </a:xfrm>
              <a:custGeom>
                <a:avLst/>
                <a:gdLst/>
                <a:ahLst/>
                <a:cxnLst/>
                <a:rect r="r" b="b" t="t" l="l"/>
                <a:pathLst>
                  <a:path h="304800" w="61722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FFFFFF"/>
              </a:solidFill>
            </p:spPr>
          </p:sp>
        </p:grpSp>
        <p:sp>
          <p:nvSpPr>
            <p:cNvPr name="TextBox 8" id="8"/>
            <p:cNvSpPr txBox="true"/>
            <p:nvPr/>
          </p:nvSpPr>
          <p:spPr>
            <a:xfrm rot="-426806">
              <a:off x="759855" y="1323143"/>
              <a:ext cx="1947782" cy="1107205"/>
            </a:xfrm>
            <a:prstGeom prst="rect">
              <a:avLst/>
            </a:prstGeom>
          </p:spPr>
          <p:txBody>
            <a:bodyPr anchor="t" rtlCol="false" tIns="0" lIns="0" bIns="0" rIns="0">
              <a:spAutoFit/>
            </a:bodyPr>
            <a:lstStyle/>
            <a:p>
              <a:pPr algn="ctr" marL="0" indent="0" lvl="0">
                <a:lnSpc>
                  <a:spcPts val="3448"/>
                </a:lnSpc>
              </a:pPr>
              <a:r>
                <a:rPr lang="en-US" sz="2463" spc="73">
                  <a:solidFill>
                    <a:srgbClr val="FFFFFF"/>
                  </a:solidFill>
                  <a:latin typeface="Open Sauce"/>
                </a:rPr>
                <a:t>Are you ready?</a:t>
              </a:r>
            </a:p>
          </p:txBody>
        </p:sp>
      </p:grpSp>
      <p:grpSp>
        <p:nvGrpSpPr>
          <p:cNvPr name="Group 9" id="9"/>
          <p:cNvGrpSpPr/>
          <p:nvPr/>
        </p:nvGrpSpPr>
        <p:grpSpPr>
          <a:xfrm rot="0">
            <a:off x="6086063" y="5143500"/>
            <a:ext cx="4328186" cy="5143500"/>
            <a:chOff x="0" y="0"/>
            <a:chExt cx="5770914" cy="6858000"/>
          </a:xfrm>
        </p:grpSpPr>
        <p:sp>
          <p:nvSpPr>
            <p:cNvPr name="Freeform 10" id="10"/>
            <p:cNvSpPr/>
            <p:nvPr/>
          </p:nvSpPr>
          <p:spPr>
            <a:xfrm flipH="false" flipV="false" rot="0">
              <a:off x="1276697" y="0"/>
              <a:ext cx="2952985" cy="4682701"/>
            </a:xfrm>
            <a:custGeom>
              <a:avLst/>
              <a:gdLst/>
              <a:ahLst/>
              <a:cxnLst/>
              <a:rect r="r" b="b" t="t" l="l"/>
              <a:pathLst>
                <a:path h="4682701" w="2952985">
                  <a:moveTo>
                    <a:pt x="0" y="0"/>
                  </a:moveTo>
                  <a:lnTo>
                    <a:pt x="2952985" y="0"/>
                  </a:lnTo>
                  <a:lnTo>
                    <a:pt x="2952985" y="4682701"/>
                  </a:lnTo>
                  <a:lnTo>
                    <a:pt x="0" y="4682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0" y="3262476"/>
              <a:ext cx="5770914" cy="3595524"/>
            </a:xfrm>
            <a:custGeom>
              <a:avLst/>
              <a:gdLst/>
              <a:ahLst/>
              <a:cxnLst/>
              <a:rect r="r" b="b" t="t" l="l"/>
              <a:pathLst>
                <a:path h="3595524" w="5770914">
                  <a:moveTo>
                    <a:pt x="0" y="0"/>
                  </a:moveTo>
                  <a:lnTo>
                    <a:pt x="5770914" y="0"/>
                  </a:lnTo>
                  <a:lnTo>
                    <a:pt x="5770914" y="3595524"/>
                  </a:lnTo>
                  <a:lnTo>
                    <a:pt x="0" y="3595524"/>
                  </a:lnTo>
                  <a:lnTo>
                    <a:pt x="0" y="0"/>
                  </a:lnTo>
                  <a:close/>
                </a:path>
              </a:pathLst>
            </a:custGeom>
            <a:blipFill>
              <a:blip r:embed="rId4">
                <a:extLst>
                  <a:ext uri="{96DAC541-7B7A-43D3-8B79-37D633B846F1}">
                    <asvg:svgBlip xmlns:asvg="http://schemas.microsoft.com/office/drawing/2016/SVG/main" r:embed="rId5"/>
                  </a:ext>
                </a:extLst>
              </a:blip>
              <a:stretch>
                <a:fillRect l="0" t="0" r="0" b="-67534"/>
              </a:stretch>
            </a:blipFill>
          </p:spPr>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377731" y="68159"/>
            <a:ext cx="17571665" cy="10198308"/>
          </a:xfrm>
          <a:prstGeom prst="rect">
            <a:avLst/>
          </a:prstGeom>
        </p:spPr>
        <p:txBody>
          <a:bodyPr anchor="t" rtlCol="false" tIns="0" lIns="0" bIns="0" rIns="0">
            <a:spAutoFit/>
          </a:bodyPr>
          <a:lstStyle/>
          <a:p>
            <a:pPr algn="just">
              <a:lnSpc>
                <a:spcPts val="3872"/>
              </a:lnSpc>
            </a:pPr>
            <a:r>
              <a:rPr lang="en-US" sz="2765" spc="82">
                <a:solidFill>
                  <a:srgbClr val="FFFFFF"/>
                </a:solidFill>
                <a:latin typeface="Raleway"/>
              </a:rPr>
              <a:t>As illustrated in the figure in the previous slide, the external stimuli that consumers respond to include the marketing mix and other environmental factors in the market. The marketing mix (the four Ps) represents a set of stimuli that are planned and created by the company. The environmental stimuli are supplied by the economic, political, and cultural circumstances of a society. Together these factors represent external circumstances that help shape consumer choices.</a:t>
            </a:r>
          </a:p>
          <a:p>
            <a:pPr algn="just">
              <a:lnSpc>
                <a:spcPts val="3872"/>
              </a:lnSpc>
            </a:pPr>
            <a:r>
              <a:rPr lang="en-US" sz="2765" spc="82">
                <a:solidFill>
                  <a:srgbClr val="FFFFFF"/>
                </a:solidFill>
                <a:latin typeface="Raleway"/>
              </a:rPr>
              <a:t>The internal factors affecting consumer decisions are described as the “black box.” This “box” contains a variety of factors that exist inside the person’s mind. These include characteristics of the consumer, such as their beliefs, values, motivation, lifestyle, and so forth. The decision-making process is also part of the black box, as consumers come to recognize they have a problem they need to solve and consider how a purchasing decision may solve the problem. As a consumer responds to external stimuli, their “black box” process choices based on internal factors and determine the consumer’s response–whether to purchase or not to purchase.</a:t>
            </a:r>
          </a:p>
          <a:p>
            <a:pPr algn="just">
              <a:lnSpc>
                <a:spcPts val="3872"/>
              </a:lnSpc>
            </a:pPr>
            <a:r>
              <a:rPr lang="en-US" sz="2765" spc="82">
                <a:solidFill>
                  <a:srgbClr val="FFFFFF"/>
                </a:solidFill>
                <a:latin typeface="Raleway"/>
              </a:rPr>
              <a:t>Like the economic man model, this model also assumes that regardless of what happens inside the black box (the consumer’s mind), the consumer’ response is a result of a conscious, rational decision process. Many marketers are skeptical of this assumption and think that consumers are often tempted to make irrational or emotional buying decisions. In fact, marketers understand that consumers’ irrationality and emotion are often what make them susceptible to marketing stimuli in the first place.</a:t>
            </a:r>
          </a:p>
          <a:p>
            <a:pPr algn="just">
              <a:lnSpc>
                <a:spcPts val="3872"/>
              </a:lnSpc>
            </a:pPr>
            <a:r>
              <a:rPr lang="en-US" sz="2765" spc="82">
                <a:solidFill>
                  <a:srgbClr val="FFFFFF"/>
                </a:solidFill>
                <a:latin typeface="Raleway"/>
              </a:rPr>
              <a:t>For this reason, consumer purchasing behavior is considered by many to be a mystery or “black box.” When people themselves don’t fully understand what drives their choices, the exchange process can be unpredictable and difficult for marketers to understand.</a:t>
            </a:r>
          </a:p>
          <a:p>
            <a:pPr algn="just">
              <a:lnSpc>
                <a:spcPts val="3872"/>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1028700" y="942975"/>
            <a:ext cx="5949255" cy="746577"/>
          </a:xfrm>
          <a:prstGeom prst="rect">
            <a:avLst/>
          </a:prstGeom>
        </p:spPr>
        <p:txBody>
          <a:bodyPr anchor="t" rtlCol="false" tIns="0" lIns="0" bIns="0" rIns="0">
            <a:spAutoFit/>
          </a:bodyPr>
          <a:lstStyle/>
          <a:p>
            <a:pPr algn="ctr">
              <a:lnSpc>
                <a:spcPts val="6100"/>
              </a:lnSpc>
              <a:spcBef>
                <a:spcPct val="0"/>
              </a:spcBef>
            </a:pPr>
            <a:r>
              <a:rPr lang="en-US" sz="4357" spc="130">
                <a:solidFill>
                  <a:srgbClr val="FFFFFF"/>
                </a:solidFill>
                <a:latin typeface="Open Sauce"/>
              </a:rPr>
              <a:t>Howard Sheth Model</a:t>
            </a:r>
          </a:p>
        </p:txBody>
      </p:sp>
      <p:sp>
        <p:nvSpPr>
          <p:cNvPr name="TextBox 3" id="3"/>
          <p:cNvSpPr txBox="true"/>
          <p:nvPr/>
        </p:nvSpPr>
        <p:spPr>
          <a:xfrm rot="0">
            <a:off x="703216" y="2837225"/>
            <a:ext cx="16881569" cy="3545021"/>
          </a:xfrm>
          <a:prstGeom prst="rect">
            <a:avLst/>
          </a:prstGeom>
        </p:spPr>
        <p:txBody>
          <a:bodyPr anchor="t" rtlCol="false" tIns="0" lIns="0" bIns="0" rIns="0">
            <a:spAutoFit/>
          </a:bodyPr>
          <a:lstStyle/>
          <a:p>
            <a:pPr algn="just">
              <a:lnSpc>
                <a:spcPts val="5680"/>
              </a:lnSpc>
              <a:spcBef>
                <a:spcPct val="0"/>
              </a:spcBef>
            </a:pPr>
            <a:r>
              <a:rPr lang="en-US" sz="4057" spc="121">
                <a:solidFill>
                  <a:srgbClr val="FFFFFF"/>
                </a:solidFill>
                <a:latin typeface="Raleway"/>
              </a:rPr>
              <a:t>The Howard Sheth model of consumer behavior posits that the buyer’s journey is a highly rational and methodical decision-making process. In this model, customers put on a “problem-solving” hat every step of the way — with different variables influencing the course of the journey.</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1028700" y="282123"/>
            <a:ext cx="5949255" cy="746577"/>
          </a:xfrm>
          <a:prstGeom prst="rect">
            <a:avLst/>
          </a:prstGeom>
        </p:spPr>
        <p:txBody>
          <a:bodyPr anchor="t" rtlCol="false" tIns="0" lIns="0" bIns="0" rIns="0">
            <a:spAutoFit/>
          </a:bodyPr>
          <a:lstStyle/>
          <a:p>
            <a:pPr algn="ctr">
              <a:lnSpc>
                <a:spcPts val="6100"/>
              </a:lnSpc>
              <a:spcBef>
                <a:spcPct val="0"/>
              </a:spcBef>
            </a:pPr>
            <a:r>
              <a:rPr lang="en-US" sz="4357" spc="130">
                <a:solidFill>
                  <a:srgbClr val="FFFFFF"/>
                </a:solidFill>
                <a:latin typeface="Open Sauce"/>
              </a:rPr>
              <a:t>Howard Sheth Model</a:t>
            </a:r>
          </a:p>
        </p:txBody>
      </p:sp>
      <p:sp>
        <p:nvSpPr>
          <p:cNvPr name="TextBox 3" id="3"/>
          <p:cNvSpPr txBox="true"/>
          <p:nvPr/>
        </p:nvSpPr>
        <p:spPr>
          <a:xfrm rot="0">
            <a:off x="367477" y="1213090"/>
            <a:ext cx="17553046" cy="8206758"/>
          </a:xfrm>
          <a:prstGeom prst="rect">
            <a:avLst/>
          </a:prstGeom>
        </p:spPr>
        <p:txBody>
          <a:bodyPr anchor="t" rtlCol="false" tIns="0" lIns="0" bIns="0" rIns="0">
            <a:spAutoFit/>
          </a:bodyPr>
          <a:lstStyle/>
          <a:p>
            <a:pPr algn="just">
              <a:lnSpc>
                <a:spcPts val="5458"/>
              </a:lnSpc>
            </a:pPr>
            <a:r>
              <a:rPr lang="en-US" sz="3899" spc="116">
                <a:solidFill>
                  <a:srgbClr val="FFFFFF"/>
                </a:solidFill>
                <a:latin typeface="Raleway"/>
              </a:rPr>
              <a:t>"According to this model, there are three successive levels of decision-making:</a:t>
            </a:r>
          </a:p>
          <a:p>
            <a:pPr algn="just">
              <a:lnSpc>
                <a:spcPts val="5458"/>
              </a:lnSpc>
            </a:pPr>
          </a:p>
          <a:p>
            <a:pPr algn="just" marL="841855" indent="-420927" lvl="1">
              <a:lnSpc>
                <a:spcPts val="5458"/>
              </a:lnSpc>
              <a:buAutoNum type="arabicPeriod" startAt="1"/>
            </a:pPr>
            <a:r>
              <a:rPr lang="en-US" sz="3899" spc="116">
                <a:solidFill>
                  <a:srgbClr val="FFFFFF"/>
                </a:solidFill>
                <a:latin typeface="Raleway"/>
              </a:rPr>
              <a:t>Extensive Problem-Solving: In this stage, customers knows nothing about the product they’re seeking or the brands that are available to them. They’re in active problem-solving mode to find a suitable product.</a:t>
            </a:r>
          </a:p>
          <a:p>
            <a:pPr algn="just" marL="841855" indent="-420927" lvl="1">
              <a:lnSpc>
                <a:spcPts val="5458"/>
              </a:lnSpc>
              <a:buAutoNum type="arabicPeriod" startAt="1"/>
            </a:pPr>
            <a:r>
              <a:rPr lang="en-US" sz="3899" spc="116">
                <a:solidFill>
                  <a:srgbClr val="FFFFFF"/>
                </a:solidFill>
                <a:latin typeface="Raleway"/>
              </a:rPr>
              <a:t>Limited Problem-Solving: Now that customers have more information, they slow down and begin comparing their choices.</a:t>
            </a:r>
          </a:p>
          <a:p>
            <a:pPr algn="just" marL="841855" indent="-420927" lvl="1">
              <a:lnSpc>
                <a:spcPts val="5458"/>
              </a:lnSpc>
              <a:buAutoNum type="arabicPeriod" startAt="1"/>
            </a:pPr>
            <a:r>
              <a:rPr lang="en-US" sz="3899" spc="116">
                <a:solidFill>
                  <a:srgbClr val="FFFFFF"/>
                </a:solidFill>
                <a:latin typeface="Raleway"/>
              </a:rPr>
              <a:t>Habitual Response Behavior: Customers are fully aware of all the choices they have and know which brands they prefer. Thus, every time they make a purchase, they know where to go." </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62133"/>
        </a:solidFill>
      </p:bgPr>
    </p:bg>
    <p:spTree>
      <p:nvGrpSpPr>
        <p:cNvPr id="1" name=""/>
        <p:cNvGrpSpPr/>
        <p:nvPr/>
      </p:nvGrpSpPr>
      <p:grpSpPr>
        <a:xfrm>
          <a:off x="0" y="0"/>
          <a:ext cx="0" cy="0"/>
          <a:chOff x="0" y="0"/>
          <a:chExt cx="0" cy="0"/>
        </a:xfrm>
      </p:grpSpPr>
      <p:sp>
        <p:nvSpPr>
          <p:cNvPr name="Freeform 2" id="2"/>
          <p:cNvSpPr/>
          <p:nvPr/>
        </p:nvSpPr>
        <p:spPr>
          <a:xfrm flipH="false" flipV="false" rot="0">
            <a:off x="11650606" y="4895645"/>
            <a:ext cx="2664303" cy="4283213"/>
          </a:xfrm>
          <a:custGeom>
            <a:avLst/>
            <a:gdLst/>
            <a:ahLst/>
            <a:cxnLst/>
            <a:rect r="r" b="b" t="t" l="l"/>
            <a:pathLst>
              <a:path h="4283213" w="2664303">
                <a:moveTo>
                  <a:pt x="0" y="0"/>
                </a:moveTo>
                <a:lnTo>
                  <a:pt x="2664304" y="0"/>
                </a:lnTo>
                <a:lnTo>
                  <a:pt x="2664304" y="4283212"/>
                </a:lnTo>
                <a:lnTo>
                  <a:pt x="0" y="42832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485492"/>
            <a:ext cx="18288000" cy="9032541"/>
          </a:xfrm>
          <a:custGeom>
            <a:avLst/>
            <a:gdLst/>
            <a:ahLst/>
            <a:cxnLst/>
            <a:rect r="r" b="b" t="t" l="l"/>
            <a:pathLst>
              <a:path h="9032541" w="18288000">
                <a:moveTo>
                  <a:pt x="0" y="0"/>
                </a:moveTo>
                <a:lnTo>
                  <a:pt x="18288000" y="0"/>
                </a:lnTo>
                <a:lnTo>
                  <a:pt x="18288000" y="9032542"/>
                </a:lnTo>
                <a:lnTo>
                  <a:pt x="0" y="9032542"/>
                </a:lnTo>
                <a:lnTo>
                  <a:pt x="0" y="0"/>
                </a:lnTo>
                <a:close/>
              </a:path>
            </a:pathLst>
          </a:custGeom>
          <a:blipFill>
            <a:blip r:embed="rId4"/>
            <a:stretch>
              <a:fillRect l="0" t="-11121" r="0" b="0"/>
            </a:stretch>
          </a:blipFill>
        </p:spPr>
      </p:sp>
      <p:sp>
        <p:nvSpPr>
          <p:cNvPr name="TextBox 4" id="4"/>
          <p:cNvSpPr txBox="true"/>
          <p:nvPr/>
        </p:nvSpPr>
        <p:spPr>
          <a:xfrm rot="0">
            <a:off x="0" y="432349"/>
            <a:ext cx="17259300" cy="2163775"/>
          </a:xfrm>
          <a:prstGeom prst="rect">
            <a:avLst/>
          </a:prstGeom>
        </p:spPr>
        <p:txBody>
          <a:bodyPr anchor="t" rtlCol="false" tIns="0" lIns="0" bIns="0" rIns="0">
            <a:spAutoFit/>
          </a:bodyPr>
          <a:lstStyle/>
          <a:p>
            <a:pPr algn="ctr" marL="0" indent="0" lvl="0">
              <a:lnSpc>
                <a:spcPts val="8388"/>
              </a:lnSpc>
            </a:pPr>
            <a:r>
              <a:rPr lang="en-US" sz="7626">
                <a:solidFill>
                  <a:srgbClr val="FFFFFF"/>
                </a:solidFill>
                <a:latin typeface="Now Bold"/>
              </a:rPr>
              <a:t>MODELS OF CONSUMER BEHAVIOUR</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3089571" y="2860053"/>
            <a:ext cx="12108859" cy="1556447"/>
          </a:xfrm>
          <a:prstGeom prst="rect">
            <a:avLst/>
          </a:prstGeom>
        </p:spPr>
        <p:txBody>
          <a:bodyPr anchor="t" rtlCol="false" tIns="0" lIns="0" bIns="0" rIns="0">
            <a:spAutoFit/>
          </a:bodyPr>
          <a:lstStyle/>
          <a:p>
            <a:pPr algn="ctr" marL="0" indent="0" lvl="0">
              <a:lnSpc>
                <a:spcPts val="11885"/>
              </a:lnSpc>
            </a:pPr>
            <a:r>
              <a:rPr lang="en-US" sz="10804">
                <a:solidFill>
                  <a:srgbClr val="FFFFFF"/>
                </a:solidFill>
                <a:latin typeface="Now Bold"/>
              </a:rPr>
              <a:t>THANK YOU!</a:t>
            </a:r>
          </a:p>
        </p:txBody>
      </p:sp>
      <p:grpSp>
        <p:nvGrpSpPr>
          <p:cNvPr name="Group 3" id="3"/>
          <p:cNvGrpSpPr/>
          <p:nvPr/>
        </p:nvGrpSpPr>
        <p:grpSpPr>
          <a:xfrm rot="0">
            <a:off x="4839599" y="5296521"/>
            <a:ext cx="2604972" cy="2569370"/>
            <a:chOff x="0" y="0"/>
            <a:chExt cx="3473296" cy="3425826"/>
          </a:xfrm>
        </p:grpSpPr>
        <p:grpSp>
          <p:nvGrpSpPr>
            <p:cNvPr name="Group 4" id="4"/>
            <p:cNvGrpSpPr/>
            <p:nvPr/>
          </p:nvGrpSpPr>
          <p:grpSpPr>
            <a:xfrm rot="-426806">
              <a:off x="177671" y="181265"/>
              <a:ext cx="3117954" cy="3063295"/>
              <a:chOff x="0" y="0"/>
              <a:chExt cx="3216910" cy="3160517"/>
            </a:xfrm>
          </p:grpSpPr>
          <p:sp>
            <p:nvSpPr>
              <p:cNvPr name="Freeform 5" id="5"/>
              <p:cNvSpPr/>
              <p:nvPr/>
            </p:nvSpPr>
            <p:spPr>
              <a:xfrm flipH="false" flipV="false" rot="0">
                <a:off x="19050" y="223520"/>
                <a:ext cx="3178810" cy="2929376"/>
              </a:xfrm>
              <a:custGeom>
                <a:avLst/>
                <a:gdLst/>
                <a:ahLst/>
                <a:cxnLst/>
                <a:rect r="r" b="b" t="t" l="l"/>
                <a:pathLst>
                  <a:path h="2929376" w="3178810">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062133"/>
              </a:solidFill>
            </p:spPr>
          </p:sp>
          <p:sp>
            <p:nvSpPr>
              <p:cNvPr name="Freeform 6" id="6"/>
              <p:cNvSpPr/>
              <p:nvPr/>
            </p:nvSpPr>
            <p:spPr>
              <a:xfrm flipH="false" flipV="false" rot="0">
                <a:off x="12700" y="217170"/>
                <a:ext cx="3191510" cy="2942077"/>
              </a:xfrm>
              <a:custGeom>
                <a:avLst/>
                <a:gdLst/>
                <a:ahLst/>
                <a:cxnLst/>
                <a:rect r="r" b="b" t="t" l="l"/>
                <a:pathLst>
                  <a:path h="2942077" w="3191510">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7"/>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lnTo>
                      <a:pt x="133350" y="2782057"/>
                    </a:lnTo>
                    <a:lnTo>
                      <a:pt x="34290" y="2796027"/>
                    </a:lnTo>
                    <a:lnTo>
                      <a:pt x="139700" y="2907787"/>
                    </a:lnTo>
                    <a:close/>
                  </a:path>
                </a:pathLst>
              </a:custGeom>
              <a:solidFill>
                <a:srgbClr val="FFFFFF"/>
              </a:solidFill>
            </p:spPr>
          </p:sp>
          <p:sp>
            <p:nvSpPr>
              <p:cNvPr name="Freeform 7" id="7"/>
              <p:cNvSpPr/>
              <p:nvPr/>
            </p:nvSpPr>
            <p:spPr>
              <a:xfrm flipH="false" flipV="false" rot="0">
                <a:off x="299720" y="19050"/>
                <a:ext cx="617220" cy="304800"/>
              </a:xfrm>
              <a:custGeom>
                <a:avLst/>
                <a:gdLst/>
                <a:ahLst/>
                <a:cxnLst/>
                <a:rect r="r" b="b" t="t" l="l"/>
                <a:pathLst>
                  <a:path h="304800" w="61722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FFFFFF"/>
              </a:solidFill>
            </p:spPr>
          </p:sp>
        </p:grpSp>
        <p:sp>
          <p:nvSpPr>
            <p:cNvPr name="TextBox 8" id="8"/>
            <p:cNvSpPr txBox="true"/>
            <p:nvPr/>
          </p:nvSpPr>
          <p:spPr>
            <a:xfrm rot="-426806">
              <a:off x="760435" y="1083158"/>
              <a:ext cx="1947782" cy="1596630"/>
            </a:xfrm>
            <a:prstGeom prst="rect">
              <a:avLst/>
            </a:prstGeom>
          </p:spPr>
          <p:txBody>
            <a:bodyPr anchor="t" rtlCol="false" tIns="0" lIns="0" bIns="0" rIns="0">
              <a:spAutoFit/>
            </a:bodyPr>
            <a:lstStyle/>
            <a:p>
              <a:pPr algn="ctr" marL="0" indent="0" lvl="0">
                <a:lnSpc>
                  <a:spcPts val="3297"/>
                </a:lnSpc>
              </a:pPr>
              <a:r>
                <a:rPr lang="en-US" sz="2355" spc="70">
                  <a:solidFill>
                    <a:srgbClr val="FFFFFF"/>
                  </a:solidFill>
                  <a:latin typeface="Open Sauce"/>
                </a:rPr>
                <a:t>Have a great day ahead.</a:t>
              </a:r>
            </a:p>
          </p:txBody>
        </p:sp>
      </p:grpSp>
      <p:sp>
        <p:nvSpPr>
          <p:cNvPr name="Freeform 9" id="9"/>
          <p:cNvSpPr/>
          <p:nvPr/>
        </p:nvSpPr>
        <p:spPr>
          <a:xfrm flipH="false" flipV="false" rot="0">
            <a:off x="9871015" y="5143500"/>
            <a:ext cx="1866404" cy="2875412"/>
          </a:xfrm>
          <a:custGeom>
            <a:avLst/>
            <a:gdLst/>
            <a:ahLst/>
            <a:cxnLst/>
            <a:rect r="r" b="b" t="t" l="l"/>
            <a:pathLst>
              <a:path h="2875412" w="1866404">
                <a:moveTo>
                  <a:pt x="0" y="0"/>
                </a:moveTo>
                <a:lnTo>
                  <a:pt x="1866404" y="0"/>
                </a:lnTo>
                <a:lnTo>
                  <a:pt x="1866404" y="2875412"/>
                </a:lnTo>
                <a:lnTo>
                  <a:pt x="0" y="28754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6873070" y="6937249"/>
            <a:ext cx="5962629" cy="7305626"/>
          </a:xfrm>
          <a:custGeom>
            <a:avLst/>
            <a:gdLst/>
            <a:ahLst/>
            <a:cxnLst/>
            <a:rect r="r" b="b" t="t" l="l"/>
            <a:pathLst>
              <a:path h="7305626" w="5962629">
                <a:moveTo>
                  <a:pt x="0" y="0"/>
                </a:moveTo>
                <a:lnTo>
                  <a:pt x="5962629" y="0"/>
                </a:lnTo>
                <a:lnTo>
                  <a:pt x="5962629" y="7305626"/>
                </a:lnTo>
                <a:lnTo>
                  <a:pt x="0" y="7305626"/>
                </a:lnTo>
                <a:lnTo>
                  <a:pt x="0" y="0"/>
                </a:lnTo>
                <a:close/>
              </a:path>
            </a:pathLst>
          </a:custGeom>
          <a:blipFill>
            <a:blip r:embed="rId4">
              <a:extLst>
                <a:ext uri="{96DAC541-7B7A-43D3-8B79-37D633B846F1}">
                  <asvg:svgBlip xmlns:asvg="http://schemas.microsoft.com/office/drawing/2016/SVG/main" r:embed="rId5"/>
                </a:ext>
              </a:extLst>
            </a:blip>
            <a:stretch>
              <a:fillRect l="0" t="0" r="-749" b="0"/>
            </a:stretch>
          </a:blipFill>
        </p:spPr>
      </p:sp>
    </p:spTree>
  </p:cSld>
  <p:clrMapOvr>
    <a:masterClrMapping/>
  </p:clrMapOvr>
</p:sld>
</file>

<file path=ppt/slides/slide3.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0" y="977178"/>
            <a:ext cx="18288000" cy="1064591"/>
          </a:xfrm>
          <a:prstGeom prst="rect">
            <a:avLst/>
          </a:prstGeom>
        </p:spPr>
        <p:txBody>
          <a:bodyPr anchor="t" rtlCol="false" tIns="0" lIns="0" bIns="0" rIns="0">
            <a:spAutoFit/>
          </a:bodyPr>
          <a:lstStyle/>
          <a:p>
            <a:pPr algn="ctr" marL="0" indent="0" lvl="0">
              <a:lnSpc>
                <a:spcPts val="8058"/>
              </a:lnSpc>
            </a:pPr>
            <a:r>
              <a:rPr lang="en-US" sz="7326">
                <a:solidFill>
                  <a:srgbClr val="FFFFFF"/>
                </a:solidFill>
                <a:latin typeface="Now Bold"/>
              </a:rPr>
              <a:t>MODELS OF CONSUMER BEHAVIOUR</a:t>
            </a:r>
          </a:p>
        </p:txBody>
      </p:sp>
      <p:sp>
        <p:nvSpPr>
          <p:cNvPr name="TextBox 3" id="3"/>
          <p:cNvSpPr txBox="true"/>
          <p:nvPr/>
        </p:nvSpPr>
        <p:spPr>
          <a:xfrm rot="0">
            <a:off x="758386" y="2678965"/>
            <a:ext cx="16771228" cy="6468845"/>
          </a:xfrm>
          <a:prstGeom prst="rect">
            <a:avLst/>
          </a:prstGeom>
        </p:spPr>
        <p:txBody>
          <a:bodyPr anchor="t" rtlCol="false" tIns="0" lIns="0" bIns="0" rIns="0">
            <a:spAutoFit/>
          </a:bodyPr>
          <a:lstStyle/>
          <a:p>
            <a:pPr marL="1233664" indent="-616832" lvl="1">
              <a:lnSpc>
                <a:spcPts val="8571"/>
              </a:lnSpc>
              <a:buFont typeface="Arial"/>
              <a:buChar char="•"/>
            </a:pPr>
            <a:r>
              <a:rPr lang="en-US" sz="5714">
                <a:solidFill>
                  <a:srgbClr val="FFFFFF"/>
                </a:solidFill>
                <a:latin typeface="Raleway"/>
              </a:rPr>
              <a:t>Engel-Kollat-Blackwell (EKB) Model </a:t>
            </a:r>
          </a:p>
          <a:p>
            <a:pPr marL="1233664" indent="-616832" lvl="1">
              <a:lnSpc>
                <a:spcPts val="8571"/>
              </a:lnSpc>
              <a:buFont typeface="Arial"/>
              <a:buChar char="•"/>
            </a:pPr>
            <a:r>
              <a:rPr lang="en-US" sz="5714">
                <a:solidFill>
                  <a:srgbClr val="FFFFFF"/>
                </a:solidFill>
                <a:latin typeface="Raleway"/>
              </a:rPr>
              <a:t>Howard Sheth Model </a:t>
            </a:r>
          </a:p>
          <a:p>
            <a:pPr marL="1233664" indent="-616832" lvl="1">
              <a:lnSpc>
                <a:spcPts val="8571"/>
              </a:lnSpc>
              <a:buFont typeface="Arial"/>
              <a:buChar char="•"/>
            </a:pPr>
            <a:r>
              <a:rPr lang="en-US" sz="5714">
                <a:solidFill>
                  <a:srgbClr val="FFFFFF"/>
                </a:solidFill>
                <a:latin typeface="Raleway"/>
              </a:rPr>
              <a:t>The Fishbein Model</a:t>
            </a:r>
          </a:p>
          <a:p>
            <a:pPr marL="1233664" indent="-616832" lvl="1">
              <a:lnSpc>
                <a:spcPts val="8571"/>
              </a:lnSpc>
              <a:buFont typeface="Arial"/>
              <a:buChar char="•"/>
            </a:pPr>
            <a:r>
              <a:rPr lang="en-US" sz="5714">
                <a:solidFill>
                  <a:srgbClr val="FFFFFF"/>
                </a:solidFill>
                <a:latin typeface="Raleway"/>
              </a:rPr>
              <a:t>Black Box Model of Consumer Behavior</a:t>
            </a:r>
          </a:p>
          <a:p>
            <a:pPr marL="1233664" indent="-616832" lvl="1">
              <a:lnSpc>
                <a:spcPts val="8571"/>
              </a:lnSpc>
              <a:buFont typeface="Arial"/>
              <a:buChar char="•"/>
            </a:pPr>
            <a:r>
              <a:rPr lang="en-US" sz="5714">
                <a:solidFill>
                  <a:srgbClr val="FFFFFF"/>
                </a:solidFill>
                <a:latin typeface="Raleway"/>
              </a:rPr>
              <a:t>Theory of reasoned action</a:t>
            </a:r>
          </a:p>
          <a:p>
            <a:pPr>
              <a:lnSpc>
                <a:spcPts val="8571"/>
              </a:lnSpc>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214227" y="307373"/>
            <a:ext cx="17092698" cy="9573731"/>
          </a:xfrm>
          <a:prstGeom prst="rect">
            <a:avLst/>
          </a:prstGeom>
        </p:spPr>
        <p:txBody>
          <a:bodyPr anchor="t" rtlCol="false" tIns="0" lIns="0" bIns="0" rIns="0">
            <a:spAutoFit/>
          </a:bodyPr>
          <a:lstStyle/>
          <a:p>
            <a:pPr algn="just">
              <a:lnSpc>
                <a:spcPts val="6331"/>
              </a:lnSpc>
            </a:pPr>
            <a:r>
              <a:rPr lang="en-US" sz="4220" spc="126">
                <a:solidFill>
                  <a:srgbClr val="FFFFFF"/>
                </a:solidFill>
                <a:latin typeface="Raleway"/>
              </a:rPr>
              <a:t>Engel-Kollat-Blackwell (EKB) Model</a:t>
            </a:r>
          </a:p>
          <a:p>
            <a:pPr algn="just">
              <a:lnSpc>
                <a:spcPts val="6331"/>
              </a:lnSpc>
            </a:pPr>
          </a:p>
          <a:p>
            <a:pPr algn="just" marL="911307" indent="-455654" lvl="1">
              <a:lnSpc>
                <a:spcPts val="6331"/>
              </a:lnSpc>
              <a:buAutoNum type="arabicPeriod" startAt="1"/>
            </a:pPr>
            <a:r>
              <a:rPr lang="en-US" sz="4220" spc="126">
                <a:solidFill>
                  <a:srgbClr val="FFFFFF"/>
                </a:solidFill>
                <a:latin typeface="Raleway"/>
              </a:rPr>
              <a:t>Problem Recognition: The process begins when consumers perceive a need or a problem that needs to be solved. This could be triggered by internal factors (such as hunger or thirst) or external factors (such as advertising or recommendations from friends).</a:t>
            </a:r>
          </a:p>
          <a:p>
            <a:pPr algn="just" marL="911307" indent="-455654" lvl="1">
              <a:lnSpc>
                <a:spcPts val="6331"/>
              </a:lnSpc>
              <a:buAutoNum type="arabicPeriod" startAt="1"/>
            </a:pPr>
            <a:r>
              <a:rPr lang="en-US" sz="4220" spc="126">
                <a:solidFill>
                  <a:srgbClr val="FFFFFF"/>
                </a:solidFill>
                <a:latin typeface="Raleway"/>
              </a:rPr>
              <a:t>Information Search: Once consumers recognize a problem, they actively seek information to help them make a decision. This information can be gathered from various sources, including personal experiences, word-of-mouth recommendations, advertisements, and online reviews.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214227" y="283503"/>
            <a:ext cx="17487095" cy="10241622"/>
          </a:xfrm>
          <a:prstGeom prst="rect">
            <a:avLst/>
          </a:prstGeom>
        </p:spPr>
        <p:txBody>
          <a:bodyPr anchor="t" rtlCol="false" tIns="0" lIns="0" bIns="0" rIns="0">
            <a:spAutoFit/>
          </a:bodyPr>
          <a:lstStyle/>
          <a:p>
            <a:pPr algn="just">
              <a:lnSpc>
                <a:spcPts val="6244"/>
              </a:lnSpc>
            </a:pPr>
            <a:r>
              <a:rPr lang="en-US" sz="4162">
                <a:solidFill>
                  <a:srgbClr val="FFFFFF"/>
                </a:solidFill>
                <a:latin typeface="Raleway"/>
              </a:rPr>
              <a:t>Engel-Kollat-Blackwell (EKB) Model</a:t>
            </a:r>
          </a:p>
          <a:p>
            <a:pPr algn="just">
              <a:lnSpc>
                <a:spcPts val="6244"/>
              </a:lnSpc>
            </a:pPr>
          </a:p>
          <a:p>
            <a:pPr algn="just">
              <a:lnSpc>
                <a:spcPts val="6244"/>
              </a:lnSpc>
            </a:pPr>
            <a:r>
              <a:rPr lang="en-US" sz="4162">
                <a:solidFill>
                  <a:srgbClr val="FFFFFF"/>
                </a:solidFill>
                <a:latin typeface="Raleway"/>
              </a:rPr>
              <a:t> 3. </a:t>
            </a:r>
            <a:r>
              <a:rPr lang="en-US" sz="4162">
                <a:solidFill>
                  <a:srgbClr val="FFFFFF"/>
                </a:solidFill>
                <a:latin typeface="Raleway"/>
              </a:rPr>
              <a:t>Evaluation of Alternatives: After gathering information,  </a:t>
            </a:r>
          </a:p>
          <a:p>
            <a:pPr algn="just">
              <a:lnSpc>
                <a:spcPts val="6244"/>
              </a:lnSpc>
            </a:pPr>
            <a:r>
              <a:rPr lang="en-US" sz="4162">
                <a:solidFill>
                  <a:srgbClr val="FFFFFF"/>
                </a:solidFill>
                <a:latin typeface="Raleway"/>
              </a:rPr>
              <a:t>    </a:t>
            </a:r>
            <a:r>
              <a:rPr lang="en-US" sz="4162">
                <a:solidFill>
                  <a:srgbClr val="FFFFFF"/>
                </a:solidFill>
                <a:latin typeface="Raleway"/>
              </a:rPr>
              <a:t>consumers evaluate the available options based on various criteria </a:t>
            </a:r>
          </a:p>
          <a:p>
            <a:pPr algn="just">
              <a:lnSpc>
                <a:spcPts val="6244"/>
              </a:lnSpc>
            </a:pPr>
            <a:r>
              <a:rPr lang="en-US" sz="4162">
                <a:solidFill>
                  <a:srgbClr val="FFFFFF"/>
                </a:solidFill>
                <a:latin typeface="Raleway"/>
              </a:rPr>
              <a:t>     </a:t>
            </a:r>
            <a:r>
              <a:rPr lang="en-US" sz="4162">
                <a:solidFill>
                  <a:srgbClr val="FFFFFF"/>
                </a:solidFill>
                <a:latin typeface="Raleway"/>
              </a:rPr>
              <a:t>such as price, quality, brand reputation, and features. They </a:t>
            </a:r>
          </a:p>
          <a:p>
            <a:pPr algn="just">
              <a:lnSpc>
                <a:spcPts val="6244"/>
              </a:lnSpc>
            </a:pPr>
            <a:r>
              <a:rPr lang="en-US" sz="4162">
                <a:solidFill>
                  <a:srgbClr val="FFFFFF"/>
                </a:solidFill>
                <a:latin typeface="Raleway"/>
              </a:rPr>
              <a:t>    </a:t>
            </a:r>
            <a:r>
              <a:rPr lang="en-US" sz="4162">
                <a:solidFill>
                  <a:srgbClr val="FFFFFF"/>
                </a:solidFill>
                <a:latin typeface="Raleway"/>
              </a:rPr>
              <a:t>compare the different alternatives to determine which one best </a:t>
            </a:r>
          </a:p>
          <a:p>
            <a:pPr algn="just">
              <a:lnSpc>
                <a:spcPts val="6244"/>
              </a:lnSpc>
            </a:pPr>
            <a:r>
              <a:rPr lang="en-US" sz="4162">
                <a:solidFill>
                  <a:srgbClr val="FFFFFF"/>
                </a:solidFill>
                <a:latin typeface="Raleway"/>
              </a:rPr>
              <a:t>    </a:t>
            </a:r>
            <a:r>
              <a:rPr lang="en-US" sz="4162">
                <a:solidFill>
                  <a:srgbClr val="FFFFFF"/>
                </a:solidFill>
                <a:latin typeface="Raleway"/>
              </a:rPr>
              <a:t>meets their needs and preferences.</a:t>
            </a:r>
          </a:p>
          <a:p>
            <a:pPr algn="just">
              <a:lnSpc>
                <a:spcPts val="6244"/>
              </a:lnSpc>
            </a:pPr>
          </a:p>
          <a:p>
            <a:pPr algn="just">
              <a:lnSpc>
                <a:spcPts val="6244"/>
              </a:lnSpc>
            </a:pPr>
            <a:r>
              <a:rPr lang="en-US" sz="4162">
                <a:solidFill>
                  <a:srgbClr val="FFFFFF"/>
                </a:solidFill>
                <a:latin typeface="Raleway"/>
              </a:rPr>
              <a:t>4. </a:t>
            </a:r>
            <a:r>
              <a:rPr lang="en-US" sz="4162">
                <a:solidFill>
                  <a:srgbClr val="FFFFFF"/>
                </a:solidFill>
                <a:latin typeface="Raleway"/>
              </a:rPr>
              <a:t>Purchase Decision: Once consumers have evaluated the  </a:t>
            </a:r>
          </a:p>
          <a:p>
            <a:pPr algn="just">
              <a:lnSpc>
                <a:spcPts val="6244"/>
              </a:lnSpc>
            </a:pPr>
            <a:r>
              <a:rPr lang="en-US" sz="4162">
                <a:solidFill>
                  <a:srgbClr val="FFFFFF"/>
                </a:solidFill>
                <a:latin typeface="Raleway"/>
              </a:rPr>
              <a:t>  </a:t>
            </a:r>
            <a:r>
              <a:rPr lang="en-US" sz="4162">
                <a:solidFill>
                  <a:srgbClr val="FFFFFF"/>
                </a:solidFill>
                <a:latin typeface="Raleway"/>
              </a:rPr>
              <a:t>alternatives, they make a decision to purchase a particular product </a:t>
            </a:r>
          </a:p>
          <a:p>
            <a:pPr algn="just">
              <a:lnSpc>
                <a:spcPts val="6244"/>
              </a:lnSpc>
            </a:pPr>
            <a:r>
              <a:rPr lang="en-US" sz="4162">
                <a:solidFill>
                  <a:srgbClr val="FFFFFF"/>
                </a:solidFill>
                <a:latin typeface="Raleway"/>
              </a:rPr>
              <a:t>   </a:t>
            </a:r>
            <a:r>
              <a:rPr lang="en-US" sz="4162">
                <a:solidFill>
                  <a:srgbClr val="FFFFFF"/>
                </a:solidFill>
                <a:latin typeface="Raleway"/>
              </a:rPr>
              <a:t>or service. This decision is influenced by factors such as the </a:t>
            </a:r>
          </a:p>
          <a:p>
            <a:pPr algn="just">
              <a:lnSpc>
                <a:spcPts val="6244"/>
              </a:lnSpc>
            </a:pPr>
            <a:r>
              <a:rPr lang="en-US" sz="4162">
                <a:solidFill>
                  <a:srgbClr val="FFFFFF"/>
                </a:solidFill>
                <a:latin typeface="Raleway"/>
              </a:rPr>
              <a:t>   </a:t>
            </a:r>
            <a:r>
              <a:rPr lang="en-US" sz="4162">
                <a:solidFill>
                  <a:srgbClr val="FFFFFF"/>
                </a:solidFill>
                <a:latin typeface="Raleway"/>
              </a:rPr>
              <a:t>perceived value of the product, affordability, and availability.</a:t>
            </a:r>
          </a:p>
          <a:p>
            <a:pPr algn="just">
              <a:lnSpc>
                <a:spcPts val="6244"/>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504825" y="453828"/>
            <a:ext cx="17259300" cy="8567417"/>
          </a:xfrm>
          <a:prstGeom prst="rect">
            <a:avLst/>
          </a:prstGeom>
        </p:spPr>
        <p:txBody>
          <a:bodyPr anchor="t" rtlCol="false" tIns="0" lIns="0" bIns="0" rIns="0">
            <a:spAutoFit/>
          </a:bodyPr>
          <a:lstStyle/>
          <a:p>
            <a:pPr algn="just">
              <a:lnSpc>
                <a:spcPts val="6200"/>
              </a:lnSpc>
            </a:pPr>
            <a:r>
              <a:rPr lang="en-US" sz="4133" spc="124">
                <a:solidFill>
                  <a:srgbClr val="FFFFFF"/>
                </a:solidFill>
                <a:latin typeface="Raleway"/>
              </a:rPr>
              <a:t>Engel-Kollat-Blackwell (EKB) Model</a:t>
            </a:r>
          </a:p>
          <a:p>
            <a:pPr algn="just">
              <a:lnSpc>
                <a:spcPts val="6200"/>
              </a:lnSpc>
            </a:pPr>
          </a:p>
          <a:p>
            <a:pPr algn="just">
              <a:lnSpc>
                <a:spcPts val="6200"/>
              </a:lnSpc>
            </a:pPr>
            <a:r>
              <a:rPr lang="en-US" sz="4133" spc="124">
                <a:solidFill>
                  <a:srgbClr val="FFFFFF"/>
                </a:solidFill>
                <a:latin typeface="Raleway"/>
              </a:rPr>
              <a:t>5. Post-Purchase Evaluation: After making a purchase, consumers evaluate their decision and the product's performance. If the product meets or exceeds their expectations, they are likely to experience satisfaction and may become repeat customers. However, if the product fails to meet their expectations, they may experience dissatisfaction and may not purchase from the same brand in the future.</a:t>
            </a:r>
          </a:p>
          <a:p>
            <a:pPr algn="just">
              <a:lnSpc>
                <a:spcPts val="6200"/>
              </a:lnSpc>
            </a:pPr>
          </a:p>
          <a:p>
            <a:pPr algn="just">
              <a:lnSpc>
                <a:spcPts val="6200"/>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62133"/>
        </a:solidFill>
      </p:bgPr>
    </p:bg>
    <p:spTree>
      <p:nvGrpSpPr>
        <p:cNvPr id="1" name=""/>
        <p:cNvGrpSpPr/>
        <p:nvPr/>
      </p:nvGrpSpPr>
      <p:grpSpPr>
        <a:xfrm>
          <a:off x="0" y="0"/>
          <a:ext cx="0" cy="0"/>
          <a:chOff x="0" y="0"/>
          <a:chExt cx="0" cy="0"/>
        </a:xfrm>
      </p:grpSpPr>
      <p:sp>
        <p:nvSpPr>
          <p:cNvPr name="TextBox 2" id="2"/>
          <p:cNvSpPr txBox="true"/>
          <p:nvPr/>
        </p:nvSpPr>
        <p:spPr>
          <a:xfrm rot="0">
            <a:off x="0" y="942975"/>
            <a:ext cx="12989440" cy="746577"/>
          </a:xfrm>
          <a:prstGeom prst="rect">
            <a:avLst/>
          </a:prstGeom>
        </p:spPr>
        <p:txBody>
          <a:bodyPr anchor="t" rtlCol="false" tIns="0" lIns="0" bIns="0" rIns="0">
            <a:spAutoFit/>
          </a:bodyPr>
          <a:lstStyle/>
          <a:p>
            <a:pPr algn="ctr">
              <a:lnSpc>
                <a:spcPts val="6100"/>
              </a:lnSpc>
              <a:spcBef>
                <a:spcPct val="0"/>
              </a:spcBef>
            </a:pPr>
            <a:r>
              <a:rPr lang="en-US" sz="4357" spc="130">
                <a:solidFill>
                  <a:srgbClr val="FFFFFF"/>
                </a:solidFill>
                <a:latin typeface="Open Sauce"/>
              </a:rPr>
              <a:t>Black Box Model of Consumer Behavior</a:t>
            </a:r>
          </a:p>
        </p:txBody>
      </p:sp>
      <p:sp>
        <p:nvSpPr>
          <p:cNvPr name="TextBox 3" id="3"/>
          <p:cNvSpPr txBox="true"/>
          <p:nvPr/>
        </p:nvSpPr>
        <p:spPr>
          <a:xfrm rot="0">
            <a:off x="502297" y="2234469"/>
            <a:ext cx="17283406" cy="4778826"/>
          </a:xfrm>
          <a:prstGeom prst="rect">
            <a:avLst/>
          </a:prstGeom>
        </p:spPr>
        <p:txBody>
          <a:bodyPr anchor="t" rtlCol="false" tIns="0" lIns="0" bIns="0" rIns="0">
            <a:spAutoFit/>
          </a:bodyPr>
          <a:lstStyle/>
          <a:p>
            <a:pPr algn="just">
              <a:lnSpc>
                <a:spcPts val="5400"/>
              </a:lnSpc>
            </a:pPr>
            <a:r>
              <a:rPr lang="en-US" sz="3857" spc="115">
                <a:solidFill>
                  <a:srgbClr val="FFFFFF"/>
                </a:solidFill>
                <a:latin typeface="Raleway"/>
              </a:rPr>
              <a:t>"The Black Box model, sometimes called the Stimulus-Response model, says that customers are individual thinkers that process internal and external stimuli to make purchase decisions.</a:t>
            </a:r>
          </a:p>
          <a:p>
            <a:pPr algn="just">
              <a:lnSpc>
                <a:spcPts val="5400"/>
              </a:lnSpc>
            </a:pPr>
          </a:p>
          <a:p>
            <a:pPr algn="just">
              <a:lnSpc>
                <a:spcPts val="5400"/>
              </a:lnSpc>
              <a:spcBef>
                <a:spcPct val="0"/>
              </a:spcBef>
            </a:pPr>
            <a:r>
              <a:rPr lang="en-US" sz="3857" spc="115">
                <a:solidFill>
                  <a:srgbClr val="FFFFFF"/>
                </a:solidFill>
                <a:latin typeface="Raleway"/>
              </a:rPr>
              <a:t>The black box model focuses on the consumer as a thinker and problem solver. It suggests that consumers respond to a range of external and internal factors when deciding whether or not to buy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62133"/>
        </a:solidFill>
      </p:bgPr>
    </p:bg>
    <p:spTree>
      <p:nvGrpSpPr>
        <p:cNvPr id="1" name=""/>
        <p:cNvGrpSpPr/>
        <p:nvPr/>
      </p:nvGrpSpPr>
      <p:grpSpPr>
        <a:xfrm>
          <a:off x="0" y="0"/>
          <a:ext cx="0" cy="0"/>
          <a:chOff x="0" y="0"/>
          <a:chExt cx="0" cy="0"/>
        </a:xfrm>
      </p:grpSpPr>
      <p:sp>
        <p:nvSpPr>
          <p:cNvPr name="Freeform 2" id="2"/>
          <p:cNvSpPr/>
          <p:nvPr/>
        </p:nvSpPr>
        <p:spPr>
          <a:xfrm flipH="false" flipV="false" rot="0">
            <a:off x="0" y="2491392"/>
            <a:ext cx="18288000" cy="7159451"/>
          </a:xfrm>
          <a:custGeom>
            <a:avLst/>
            <a:gdLst/>
            <a:ahLst/>
            <a:cxnLst/>
            <a:rect r="r" b="b" t="t" l="l"/>
            <a:pathLst>
              <a:path h="7159451" w="18288000">
                <a:moveTo>
                  <a:pt x="0" y="0"/>
                </a:moveTo>
                <a:lnTo>
                  <a:pt x="18288000" y="0"/>
                </a:lnTo>
                <a:lnTo>
                  <a:pt x="18288000" y="7159451"/>
                </a:lnTo>
                <a:lnTo>
                  <a:pt x="0" y="7159451"/>
                </a:lnTo>
                <a:lnTo>
                  <a:pt x="0" y="0"/>
                </a:lnTo>
                <a:close/>
              </a:path>
            </a:pathLst>
          </a:custGeom>
          <a:blipFill>
            <a:blip r:embed="rId2"/>
            <a:stretch>
              <a:fillRect l="0" t="0" r="0" b="0"/>
            </a:stretch>
          </a:blipFill>
        </p:spPr>
      </p:sp>
      <p:sp>
        <p:nvSpPr>
          <p:cNvPr name="TextBox 3" id="3"/>
          <p:cNvSpPr txBox="true"/>
          <p:nvPr/>
        </p:nvSpPr>
        <p:spPr>
          <a:xfrm rot="0">
            <a:off x="0" y="942975"/>
            <a:ext cx="12989440" cy="746577"/>
          </a:xfrm>
          <a:prstGeom prst="rect">
            <a:avLst/>
          </a:prstGeom>
        </p:spPr>
        <p:txBody>
          <a:bodyPr anchor="t" rtlCol="false" tIns="0" lIns="0" bIns="0" rIns="0">
            <a:spAutoFit/>
          </a:bodyPr>
          <a:lstStyle/>
          <a:p>
            <a:pPr algn="ctr">
              <a:lnSpc>
                <a:spcPts val="6100"/>
              </a:lnSpc>
              <a:spcBef>
                <a:spcPct val="0"/>
              </a:spcBef>
            </a:pPr>
            <a:r>
              <a:rPr lang="en-US" sz="4357" spc="130">
                <a:solidFill>
                  <a:srgbClr val="FFFFFF"/>
                </a:solidFill>
                <a:latin typeface="Open Sauce"/>
              </a:rPr>
              <a:t>Black Box Model of Consumer Behavior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62133"/>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04" r="0" b="-150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DAGCWh4qEXg</dc:identifier>
  <dcterms:modified xsi:type="dcterms:W3CDTF">2011-08-01T06:04:30Z</dcterms:modified>
  <cp:revision>1</cp:revision>
  <dc:title>Models of consumer behaviour</dc:title>
</cp:coreProperties>
</file>